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97" r:id="rId2"/>
    <p:sldId id="311" r:id="rId3"/>
    <p:sldId id="328" r:id="rId4"/>
    <p:sldId id="316" r:id="rId5"/>
    <p:sldId id="298" r:id="rId6"/>
    <p:sldId id="323" r:id="rId7"/>
    <p:sldId id="310" r:id="rId8"/>
    <p:sldId id="312" r:id="rId9"/>
    <p:sldId id="322" r:id="rId10"/>
    <p:sldId id="329" r:id="rId11"/>
    <p:sldId id="330" r:id="rId12"/>
    <p:sldId id="317" r:id="rId13"/>
    <p:sldId id="324" r:id="rId14"/>
    <p:sldId id="319" r:id="rId15"/>
    <p:sldId id="318" r:id="rId16"/>
    <p:sldId id="327" r:id="rId17"/>
    <p:sldId id="299" r:id="rId18"/>
    <p:sldId id="302" r:id="rId19"/>
    <p:sldId id="320" r:id="rId20"/>
    <p:sldId id="321" r:id="rId21"/>
    <p:sldId id="326" r:id="rId22"/>
    <p:sldId id="315" r:id="rId23"/>
    <p:sldId id="306" r:id="rId24"/>
    <p:sldId id="325" r:id="rId25"/>
    <p:sldId id="307" r:id="rId26"/>
    <p:sldId id="308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3" autoAdjust="0"/>
  </p:normalViewPr>
  <p:slideViewPr>
    <p:cSldViewPr>
      <p:cViewPr>
        <p:scale>
          <a:sx n="70" d="100"/>
          <a:sy n="70" d="100"/>
        </p:scale>
        <p:origin x="-1723" y="-6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D7B2FA7-AE07-4FFE-B618-E8F5C649C5A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B643D1E-6336-434F-95DB-4886872D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1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AE6BB1B-0547-4D75-9C16-AB14B090B65E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79A71E5-D5F0-470E-93FC-8788BFCA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2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6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Projected 2020</a:t>
            </a:r>
            <a:r>
              <a:rPr lang="en-US" baseline="0" dirty="0" smtClean="0"/>
              <a:t> population of 15,300 (actual of 22,500 as of 2012)</a:t>
            </a:r>
          </a:p>
          <a:p>
            <a:r>
              <a:rPr lang="en-US" baseline="0" dirty="0" smtClean="0"/>
              <a:t>Realign Madison/Racine intersection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“to activate the area and create a more recognized neighborhood identity”</a:t>
            </a:r>
          </a:p>
          <a:p>
            <a:r>
              <a:rPr lang="en-US" dirty="0" smtClean="0"/>
              <a:t>“New buildings should</a:t>
            </a:r>
            <a:r>
              <a:rPr lang="en-US" baseline="0" dirty="0" smtClean="0"/>
              <a:t> not be more than 25% higher than the average height of buildings on surrounding blocks to maintain the general scale of an urban industrial loft district, except on the properties abutting the Kennedy Expressway.”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7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7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Corridors chosen based on</a:t>
            </a:r>
            <a:r>
              <a:rPr lang="en-US" baseline="0" dirty="0" smtClean="0"/>
              <a:t> use, trends, location. Discussion l</a:t>
            </a:r>
            <a:r>
              <a:rPr lang="en-US" dirty="0" smtClean="0"/>
              <a:t>eaders identified for each corridor</a:t>
            </a:r>
            <a:r>
              <a:rPr lang="en-US" baseline="0" dirty="0" smtClean="0"/>
              <a:t> (introduce).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07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0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44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89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0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0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80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0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need your support to sustain our efforts!  Mention to your condo board/manager.  Discounts on NOWL events, hope to have local business discounts soon.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95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0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our Facebook</a:t>
            </a:r>
            <a:r>
              <a:rPr lang="en-US" baseline="0" dirty="0" smtClean="0"/>
              <a:t> page &amp; follow </a:t>
            </a:r>
            <a:r>
              <a:rPr lang="en-US" baseline="0" smtClean="0"/>
              <a:t>us on Twitter!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01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0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volunteer – no</a:t>
            </a:r>
            <a:r>
              <a:rPr lang="en-US" baseline="0" dirty="0" smtClean="0"/>
              <a:t> outside funding, emphasis on community input and transparency.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7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Projected 2020</a:t>
            </a:r>
            <a:r>
              <a:rPr lang="en-US" baseline="0" dirty="0" smtClean="0"/>
              <a:t> population of 15,300 (actual of 22,500 as of 2012)</a:t>
            </a:r>
          </a:p>
          <a:p>
            <a:r>
              <a:rPr lang="en-US" baseline="0" dirty="0" smtClean="0"/>
              <a:t>Realign Madison/Racine intersection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“to activate the area and create a more recognized neighborhood identity”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1E5-D5F0-470E-93FC-8788BFCA2B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EDB2BE-0B23-46C3-B706-E939EF3885B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409F64-59BF-4864-9705-A0D51216B8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facebook.com/neighborsofwestloop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neighborsofwestloop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twitter.com/NeighborsWLoo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95600" y="1657350"/>
            <a:ext cx="6019800" cy="2096222"/>
          </a:xfrm>
        </p:spPr>
        <p:txBody>
          <a:bodyPr>
            <a:normAutofit fontScale="90000"/>
          </a:bodyPr>
          <a:lstStyle/>
          <a:p>
            <a:r>
              <a:rPr lang="en-US" dirty="0"/>
              <a:t>NOWL </a:t>
            </a:r>
            <a:br>
              <a:rPr lang="en-US" dirty="0"/>
            </a:br>
            <a:r>
              <a:rPr lang="en-US" dirty="0"/>
              <a:t>Neighborhood Plan</a:t>
            </a:r>
            <a:br>
              <a:rPr lang="en-US" dirty="0"/>
            </a:br>
            <a:r>
              <a:rPr lang="en-US" sz="4400" dirty="0" smtClean="0">
                <a:solidFill>
                  <a:schemeClr val="tx1"/>
                </a:solidFill>
              </a:rPr>
              <a:t>Loop Corridor </a:t>
            </a:r>
            <a:r>
              <a:rPr lang="en-US" sz="4400" dirty="0" smtClean="0">
                <a:solidFill>
                  <a:schemeClr val="tx1"/>
                </a:solidFill>
              </a:rPr>
              <a:t>Focus Group</a:t>
            </a: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August </a:t>
            </a:r>
            <a:r>
              <a:rPr lang="en-US" sz="2700" dirty="0" smtClean="0">
                <a:solidFill>
                  <a:schemeClr val="tx1"/>
                </a:solidFill>
              </a:rPr>
              <a:t>15, </a:t>
            </a:r>
            <a:r>
              <a:rPr lang="en-US" sz="2700" dirty="0" smtClean="0">
                <a:solidFill>
                  <a:schemeClr val="tx1"/>
                </a:solidFill>
              </a:rPr>
              <a:t>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109"/>
            <a:ext cx="32544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“Do not maximize the number of </a:t>
            </a:r>
            <a:r>
              <a:rPr lang="en-US" b="1" dirty="0" smtClean="0"/>
              <a:t>permitted units </a:t>
            </a:r>
            <a:r>
              <a:rPr lang="en-US" dirty="0" smtClean="0"/>
              <a:t>under existing zoning”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Planned development </a:t>
            </a:r>
            <a:r>
              <a:rPr lang="en-US" dirty="0" smtClean="0"/>
              <a:t>should </a:t>
            </a:r>
            <a:r>
              <a:rPr lang="en-US" u="sng" dirty="0" smtClean="0"/>
              <a:t>not</a:t>
            </a:r>
            <a:r>
              <a:rPr lang="en-US" dirty="0" smtClean="0"/>
              <a:t> be used to up-zone sites”</a:t>
            </a:r>
          </a:p>
          <a:p>
            <a:r>
              <a:rPr lang="en-US" dirty="0" smtClean="0"/>
              <a:t>New development should </a:t>
            </a:r>
            <a:r>
              <a:rPr lang="en-US" b="1" dirty="0" smtClean="0"/>
              <a:t>retain the scale </a:t>
            </a:r>
            <a:r>
              <a:rPr lang="en-US" dirty="0" smtClean="0"/>
              <a:t>of the “existing building fabric”</a:t>
            </a:r>
          </a:p>
          <a:p>
            <a:r>
              <a:rPr lang="en-US" b="1" dirty="0" smtClean="0"/>
              <a:t>Family-sized units </a:t>
            </a:r>
            <a:r>
              <a:rPr lang="en-US" dirty="0" smtClean="0"/>
              <a:t>are encouraged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West Side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997"/>
            <a:ext cx="4343400" cy="339447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down density </a:t>
            </a:r>
            <a:r>
              <a:rPr lang="en-US" dirty="0" smtClean="0">
                <a:solidFill>
                  <a:srgbClr val="FF0000"/>
                </a:solidFill>
              </a:rPr>
              <a:t>from the expressways (higher along Halsted and Van Buren)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Medium density </a:t>
            </a:r>
            <a:r>
              <a:rPr lang="en-US" dirty="0" smtClean="0">
                <a:solidFill>
                  <a:srgbClr val="FF0000"/>
                </a:solidFill>
              </a:rPr>
              <a:t>along Madison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Pedestrian mobility </a:t>
            </a:r>
            <a:r>
              <a:rPr lang="en-US" dirty="0" smtClean="0">
                <a:solidFill>
                  <a:srgbClr val="FF0000"/>
                </a:solidFill>
              </a:rPr>
              <a:t>enhancements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Area 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7326"/>
            <a:ext cx="28321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6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997"/>
            <a:ext cx="3536290" cy="3365753"/>
          </a:xfrm>
        </p:spPr>
        <p:txBody>
          <a:bodyPr/>
          <a:lstStyle/>
          <a:p>
            <a:r>
              <a:rPr lang="en-US" dirty="0" smtClean="0"/>
              <a:t>Five study corridors: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Jackson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Madison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Fulton Market</a:t>
            </a:r>
          </a:p>
          <a:p>
            <a:pPr lvl="1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Halsted/Kennedy</a:t>
            </a:r>
          </a:p>
          <a:p>
            <a:pPr lvl="1"/>
            <a:r>
              <a:rPr lang="en-US" dirty="0" smtClean="0"/>
              <a:t>Loop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NOWL Neighborhood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90" y="1047750"/>
            <a:ext cx="476951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996"/>
            <a:ext cx="8229600" cy="3670553"/>
          </a:xfrm>
        </p:spPr>
        <p:txBody>
          <a:bodyPr>
            <a:normAutofit/>
          </a:bodyPr>
          <a:lstStyle/>
          <a:p>
            <a:r>
              <a:rPr lang="en-US" dirty="0" smtClean="0"/>
              <a:t>Small group discussions for each corridor</a:t>
            </a:r>
          </a:p>
          <a:p>
            <a:r>
              <a:rPr lang="en-US" dirty="0" smtClean="0"/>
              <a:t>Identify development categories</a:t>
            </a:r>
          </a:p>
          <a:p>
            <a:r>
              <a:rPr lang="en-US" dirty="0" smtClean="0"/>
              <a:t>Compile findings</a:t>
            </a:r>
          </a:p>
          <a:p>
            <a:pPr lvl="1"/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Maps</a:t>
            </a:r>
          </a:p>
          <a:p>
            <a:r>
              <a:rPr lang="en-US" dirty="0" smtClean="0"/>
              <a:t>Apply toward future                   developments</a:t>
            </a:r>
          </a:p>
          <a:p>
            <a:r>
              <a:rPr lang="en-US" dirty="0" smtClean="0"/>
              <a:t>Review annually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NOWL Neighborhood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r="10371"/>
          <a:stretch/>
        </p:blipFill>
        <p:spPr>
          <a:xfrm>
            <a:off x="5029200" y="2456477"/>
            <a:ext cx="33832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0" y="590551"/>
            <a:ext cx="4648200" cy="2096222"/>
          </a:xfrm>
        </p:spPr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197864"/>
            <a:ext cx="32544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Development guidelines</a:t>
            </a:r>
          </a:p>
          <a:p>
            <a:r>
              <a:rPr lang="en-US" dirty="0" smtClean="0"/>
              <a:t>Traffic</a:t>
            </a:r>
          </a:p>
          <a:p>
            <a:r>
              <a:rPr lang="en-US" dirty="0" smtClean="0"/>
              <a:t>Parking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Community facilities</a:t>
            </a:r>
          </a:p>
          <a:p>
            <a:r>
              <a:rPr lang="en-US" dirty="0" smtClean="0"/>
              <a:t>Parks/green space</a:t>
            </a:r>
          </a:p>
          <a:p>
            <a:r>
              <a:rPr lang="en-US" dirty="0" smtClean="0"/>
              <a:t>Streetscaping</a:t>
            </a:r>
          </a:p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Public safety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6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current state</a:t>
            </a:r>
          </a:p>
          <a:p>
            <a:r>
              <a:rPr lang="en-US" dirty="0" smtClean="0"/>
              <a:t>Describe desired state</a:t>
            </a:r>
          </a:p>
          <a:p>
            <a:r>
              <a:rPr lang="en-US" dirty="0" smtClean="0"/>
              <a:t>Responsibility</a:t>
            </a:r>
          </a:p>
          <a:p>
            <a:r>
              <a:rPr lang="en-US" dirty="0" smtClean="0"/>
              <a:t>Rankings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9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95750"/>
            <a:ext cx="1627223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09550"/>
            <a:ext cx="3272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Discussion Group Template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46256"/>
              </p:ext>
            </p:extLst>
          </p:nvPr>
        </p:nvGraphicFramePr>
        <p:xfrm>
          <a:off x="533397" y="811022"/>
          <a:ext cx="815340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959"/>
                <a:gridCol w="1630681"/>
                <a:gridCol w="1630681"/>
                <a:gridCol w="16306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Describe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Current State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(Satisfactory/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Unsatisfactory)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Describe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Desired State (Needed Enhancements)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Responsibility (City, Developer, Owner/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Leasor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, etc.)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latin typeface="Calibri" panose="020F0502020204030204" pitchFamily="34" charset="0"/>
                        </a:rPr>
                        <a:t>Rank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 1-10 (not rate)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Importance (most important = 1)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Development 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guidelines</a:t>
                      </a:r>
                      <a:endParaRPr kumimoji="0" lang="en-US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height/density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set-back 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requirements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material 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requirements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architectural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aspects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Traffic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flow/congestion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traffic control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dangerous 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intersections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alley usage/ROW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1800" y="356133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Corridor Name: 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692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95750"/>
            <a:ext cx="1627223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09550"/>
            <a:ext cx="3272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Discussion Group Template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07622"/>
              </p:ext>
            </p:extLst>
          </p:nvPr>
        </p:nvGraphicFramePr>
        <p:xfrm>
          <a:off x="533397" y="811022"/>
          <a:ext cx="8153405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3"/>
                <a:gridCol w="1584959"/>
                <a:gridCol w="1630681"/>
                <a:gridCol w="1630681"/>
                <a:gridCol w="16306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Describe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Current State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(Satisfactory/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Unsatisfactory)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Describe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Desired State (Needed Enhancements)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Responsibility (City, Developer, Owner/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Leasor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, etc.)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latin typeface="Calibri" panose="020F0502020204030204" pitchFamily="34" charset="0"/>
                        </a:rPr>
                        <a:t>Rank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 1-10 (not rate)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Importance (most important = 1)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Parking</a:t>
                      </a:r>
                    </a:p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- residents</a:t>
                      </a:r>
                    </a:p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- visitors (e.g. customers, guests, patrons)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employees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Schools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Community Facilities</a:t>
                      </a:r>
                    </a:p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- libraries</a:t>
                      </a:r>
                    </a:p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- park fieldhouses</a:t>
                      </a:r>
                    </a:p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- community center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1800" y="356133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Corridor Name: _____________</a:t>
            </a:r>
          </a:p>
        </p:txBody>
      </p:sp>
    </p:spTree>
    <p:extLst>
      <p:ext uri="{BB962C8B-B14F-4D97-AF65-F5344CB8AC3E}">
        <p14:creationId xmlns:p14="http://schemas.microsoft.com/office/powerpoint/2010/main" val="675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95750"/>
            <a:ext cx="1627223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09550"/>
            <a:ext cx="3272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Discussion Group Template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43456"/>
              </p:ext>
            </p:extLst>
          </p:nvPr>
        </p:nvGraphicFramePr>
        <p:xfrm>
          <a:off x="533397" y="811022"/>
          <a:ext cx="8153405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3"/>
                <a:gridCol w="1584959"/>
                <a:gridCol w="1630681"/>
                <a:gridCol w="1630681"/>
                <a:gridCol w="16306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Describe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Current State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(Satisfactory/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Unsatisfactory)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Describe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Desired State (Needed Enhancements)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Responsibility (City, Developer, Owner/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Leasor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, etc.)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latin typeface="Calibri" panose="020F0502020204030204" pitchFamily="34" charset="0"/>
                        </a:rPr>
                        <a:t>Rank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 1-10 (not rate)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Importance (most important = 1)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Parks/Green Space</a:t>
                      </a:r>
                    </a:p>
                    <a:p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- private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 public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Streetscaping</a:t>
                      </a:r>
                    </a:p>
                    <a:p>
                      <a:r>
                        <a:rPr lang="en-US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lighting</a:t>
                      </a:r>
                    </a:p>
                    <a:p>
                      <a:r>
                        <a:rPr lang="en-US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sidewalk furniture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trees/plants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2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1800" y="356133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Corridor Name: 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303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Neighbors of West Loop (NOWL) and the </a:t>
            </a:r>
            <a:r>
              <a:rPr lang="en-US" i="1" dirty="0" smtClean="0"/>
              <a:t>NOWL Neighborhood Plan</a:t>
            </a:r>
          </a:p>
          <a:p>
            <a:r>
              <a:rPr lang="en-US" dirty="0" smtClean="0"/>
              <a:t>Provide background</a:t>
            </a:r>
          </a:p>
          <a:p>
            <a:r>
              <a:rPr lang="en-US" dirty="0" smtClean="0"/>
              <a:t>Gather your input and participation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Goals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2" b="7166"/>
          <a:stretch/>
        </p:blipFill>
        <p:spPr>
          <a:xfrm>
            <a:off x="3810000" y="3141035"/>
            <a:ext cx="470449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95750"/>
            <a:ext cx="1627223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09550"/>
            <a:ext cx="3272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Discussion Group Template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37968"/>
              </p:ext>
            </p:extLst>
          </p:nvPr>
        </p:nvGraphicFramePr>
        <p:xfrm>
          <a:off x="533397" y="811022"/>
          <a:ext cx="815340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3"/>
                <a:gridCol w="1584959"/>
                <a:gridCol w="1630681"/>
                <a:gridCol w="1630681"/>
                <a:gridCol w="16306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Describe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Current State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(Satisfactory/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Unsatisfactory)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Describe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Desired State (Needed Enhancements)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Responsibility (City, Developer, Owner/</a:t>
                      </a:r>
                      <a:r>
                        <a:rPr lang="en-US" sz="1200" dirty="0" err="1" smtClean="0">
                          <a:latin typeface="Calibri" panose="020F0502020204030204" pitchFamily="34" charset="0"/>
                        </a:rPr>
                        <a:t>Leasor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, etc.)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latin typeface="Calibri" panose="020F0502020204030204" pitchFamily="34" charset="0"/>
                        </a:rPr>
                        <a:t>Rank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 1-10 (not rate)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Importance (most important = 1)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fr-FR" sz="1200" b="1" dirty="0" smtClean="0">
                          <a:latin typeface="Calibri" panose="020F0502020204030204" pitchFamily="34" charset="0"/>
                        </a:rPr>
                        <a:t>Infrastructure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200" dirty="0" smtClean="0">
                          <a:latin typeface="Calibri" panose="020F0502020204030204" pitchFamily="34" charset="0"/>
                        </a:rPr>
                        <a:t>- pavement/</a:t>
                      </a:r>
                      <a:r>
                        <a:rPr lang="fr-FR" sz="1200" dirty="0" err="1" smtClean="0">
                          <a:latin typeface="Calibri" panose="020F0502020204030204" pitchFamily="34" charset="0"/>
                        </a:rPr>
                        <a:t>sidewalk</a:t>
                      </a:r>
                      <a:r>
                        <a:rPr lang="fr-FR" sz="1200" dirty="0" smtClean="0">
                          <a:latin typeface="Calibri" panose="020F0502020204030204" pitchFamily="34" charset="0"/>
                        </a:rPr>
                        <a:t> condition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200" dirty="0" smtClean="0">
                          <a:latin typeface="Calibri" panose="020F0502020204030204" pitchFamily="34" charset="0"/>
                        </a:rPr>
                        <a:t>- trash </a:t>
                      </a:r>
                      <a:r>
                        <a:rPr lang="fr-FR" sz="1200" dirty="0" err="1" smtClean="0">
                          <a:latin typeface="Calibri" panose="020F0502020204030204" pitchFamily="34" charset="0"/>
                        </a:rPr>
                        <a:t>cans</a:t>
                      </a:r>
                      <a:r>
                        <a:rPr lang="fr-FR" sz="12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fr-FR" sz="1200" dirty="0" err="1" smtClean="0">
                          <a:latin typeface="Calibri" panose="020F0502020204030204" pitchFamily="34" charset="0"/>
                        </a:rPr>
                        <a:t>dumpster</a:t>
                      </a:r>
                      <a:r>
                        <a:rPr lang="fr-FR" sz="1200" dirty="0" smtClean="0">
                          <a:latin typeface="Calibri" panose="020F0502020204030204" pitchFamily="34" charset="0"/>
                        </a:rPr>
                        <a:t> locations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Public Safety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b="0" dirty="0" smtClean="0">
                          <a:latin typeface="Calibri" panose="020F0502020204030204" pitchFamily="34" charset="0"/>
                        </a:rPr>
                        <a:t>- crime</a:t>
                      </a:r>
                    </a:p>
                    <a:p>
                      <a:pPr marL="0" indent="0">
                        <a:buFontTx/>
                        <a:buChar char="-"/>
                      </a:pPr>
                      <a:r>
                        <a:rPr lang="en-US" sz="1200" b="0" dirty="0" smtClean="0">
                          <a:latin typeface="Calibri" panose="020F0502020204030204" pitchFamily="34" charset="0"/>
                        </a:rPr>
                        <a:t> noise</a:t>
                      </a:r>
                      <a:endParaRPr lang="en-US" sz="12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Other </a:t>
                      </a:r>
                    </a:p>
                    <a:p>
                      <a:pPr marL="0" indent="0">
                        <a:buFontTx/>
                        <a:buChar char="-"/>
                      </a:pPr>
                      <a:r>
                        <a:rPr lang="en-US" sz="1200" b="0" baseline="0" dirty="0" smtClean="0">
                          <a:latin typeface="Calibri" panose="020F0502020204030204" pitchFamily="34" charset="0"/>
                        </a:rPr>
                        <a:t> p</a:t>
                      </a:r>
                      <a:r>
                        <a:rPr lang="en-US" sz="1200" b="0" dirty="0" smtClean="0">
                          <a:latin typeface="Calibri" panose="020F0502020204030204" pitchFamily="34" charset="0"/>
                        </a:rPr>
                        <a:t>lease specify</a:t>
                      </a:r>
                      <a:endParaRPr lang="en-US" sz="12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1800" y="356133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Corridor Name: 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729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997"/>
            <a:ext cx="5867400" cy="33944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Second focus group discussions</a:t>
            </a:r>
          </a:p>
          <a:p>
            <a:pPr lvl="1"/>
            <a:r>
              <a:rPr lang="en-US" dirty="0" smtClean="0"/>
              <a:t>Presentation of findings</a:t>
            </a:r>
          </a:p>
          <a:p>
            <a:r>
              <a:rPr lang="en-US" i="1" dirty="0" smtClean="0"/>
              <a:t>NOWL Neighborhood Plan</a:t>
            </a:r>
            <a:r>
              <a:rPr lang="en-US" dirty="0" smtClean="0"/>
              <a:t> review</a:t>
            </a:r>
          </a:p>
          <a:p>
            <a:pPr lvl="1"/>
            <a:r>
              <a:rPr lang="en-US" dirty="0" smtClean="0"/>
              <a:t>To be distributed to NOWL members</a:t>
            </a:r>
          </a:p>
          <a:p>
            <a:r>
              <a:rPr lang="en-US" dirty="0" smtClean="0"/>
              <a:t>Plan presentation</a:t>
            </a:r>
          </a:p>
          <a:p>
            <a:pPr lvl="1"/>
            <a:r>
              <a:rPr lang="en-US" dirty="0" smtClean="0"/>
              <a:t>Aldermanic meetings, community meeting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4775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996"/>
            <a:ext cx="7848600" cy="3670554"/>
          </a:xfrm>
        </p:spPr>
        <p:txBody>
          <a:bodyPr>
            <a:normAutofit/>
          </a:bodyPr>
          <a:lstStyle/>
          <a:p>
            <a:r>
              <a:rPr lang="en-US" dirty="0" smtClean="0"/>
              <a:t>Membership</a:t>
            </a:r>
          </a:p>
          <a:p>
            <a:pPr lvl="1"/>
            <a:r>
              <a:rPr lang="en-US" dirty="0" smtClean="0"/>
              <a:t>Support our efforts!</a:t>
            </a:r>
          </a:p>
          <a:p>
            <a:pPr lvl="1"/>
            <a:r>
              <a:rPr lang="en-US" dirty="0" smtClean="0"/>
              <a:t>Get exclusive                           neighborhood updates</a:t>
            </a:r>
          </a:p>
          <a:p>
            <a:pPr lvl="1"/>
            <a:r>
              <a:rPr lang="en-US" dirty="0" smtClean="0"/>
              <a:t>Join a committee</a:t>
            </a:r>
          </a:p>
          <a:p>
            <a:pPr lvl="1"/>
            <a:r>
              <a:rPr lang="en-US" dirty="0" smtClean="0"/>
              <a:t>Receive discounts</a:t>
            </a:r>
          </a:p>
          <a:p>
            <a:pPr lvl="1"/>
            <a:r>
              <a:rPr lang="en-US" dirty="0" smtClean="0"/>
              <a:t>And more! </a:t>
            </a:r>
          </a:p>
          <a:p>
            <a:r>
              <a:rPr lang="en-US" dirty="0" smtClean="0"/>
              <a:t>Sponsorship opportunities for businesses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Neighbors of West Loop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42820"/>
              </p:ext>
            </p:extLst>
          </p:nvPr>
        </p:nvGraphicFramePr>
        <p:xfrm>
          <a:off x="4343400" y="1428750"/>
          <a:ext cx="4495800" cy="1734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7200"/>
                <a:gridCol w="1498600"/>
              </a:tblGrid>
              <a:tr h="312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Membership Type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Cost (Annual)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Household (up to 4 individuals)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Resident association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 or less units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11-100 units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101 or more units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$750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95750"/>
            <a:ext cx="1627223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659" y="209550"/>
            <a:ext cx="52421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Discussion Group Background Demographics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356133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Corridor Name: _____________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2605"/>
              </p:ext>
            </p:extLst>
          </p:nvPr>
        </p:nvGraphicFramePr>
        <p:xfrm>
          <a:off x="304803" y="811022"/>
          <a:ext cx="8561420" cy="325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0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22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2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22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How many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years have you lived in the West Loop?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0-1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1 –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3-5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&gt;5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How many years do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you expect to live in the West Loop?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0-1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1 –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3-5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&gt;5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Number of individuals in your household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&gt;5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Age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of eldest individual in your household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&lt;25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25-35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35-50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&gt;50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Household Income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&lt;35k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35-49k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50-75k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&gt;75k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Highest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Level of Education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Associate or Bachelor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 Degree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Graduate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smtClean="0">
                          <a:latin typeface="Calibri" panose="020F0502020204030204" pitchFamily="34" charset="0"/>
                        </a:rPr>
                        <a:t>or Post-Graduate School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Describe where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you live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Apartment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Condo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Townhome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</a:rPr>
                        <a:t>Single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</a:rPr>
                        <a:t> Family Home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68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89829"/>
            <a:ext cx="7772400" cy="13723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your participation!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266950"/>
            <a:ext cx="7772400" cy="134153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www.neighborsofwestloop.com</a:t>
            </a:r>
          </a:p>
          <a:p>
            <a:r>
              <a:rPr lang="en-US" dirty="0" smtClean="0">
                <a:hlinkClick r:id="rId3"/>
              </a:rPr>
              <a:t>www.facebook.com/neighborsofwestloop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neighborsWLoop</a:t>
            </a:r>
            <a:endParaRPr lang="en-US" dirty="0"/>
          </a:p>
        </p:txBody>
      </p:sp>
      <p:pic>
        <p:nvPicPr>
          <p:cNvPr id="6" name="Picture 5" descr="http://www.coetail.com/seriously/files/2016/04/twitter-logo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0390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www.facebookbrand.com/img/fb-art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93670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9050"/>
            <a:ext cx="211974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95750"/>
            <a:ext cx="1627223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5337" y="209550"/>
            <a:ext cx="424026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Discussion Group Starter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356133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Corridor Name: _____________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895350"/>
            <a:ext cx="8332823" cy="312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</a:endParaRPr>
          </a:p>
          <a:p>
            <a:pPr marL="171450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What do you like about Chicago?</a:t>
            </a:r>
          </a:p>
          <a:p>
            <a:pPr marL="171450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</a:endParaRPr>
          </a:p>
          <a:p>
            <a:pPr marL="171450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What are the biggest challenges facing Chicago?</a:t>
            </a:r>
          </a:p>
          <a:p>
            <a:pPr marL="171450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</a:endParaRPr>
          </a:p>
          <a:p>
            <a:pPr marL="171450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Why do you like about the West Loop?</a:t>
            </a:r>
          </a:p>
          <a:p>
            <a:pPr marL="171450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</a:endParaRPr>
          </a:p>
          <a:p>
            <a:pPr marL="171450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What are the biggest challenges facing the West Loop?</a:t>
            </a:r>
          </a:p>
          <a:p>
            <a:pPr marL="171450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</a:endParaRPr>
          </a:p>
          <a:p>
            <a:pPr marL="171450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What will change about the West Loop over the next 3 – 5 years?</a:t>
            </a:r>
          </a:p>
        </p:txBody>
      </p:sp>
    </p:spTree>
    <p:extLst>
      <p:ext uri="{BB962C8B-B14F-4D97-AF65-F5344CB8AC3E}">
        <p14:creationId xmlns:p14="http://schemas.microsoft.com/office/powerpoint/2010/main" val="40944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95750"/>
            <a:ext cx="1627223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590" y="209550"/>
            <a:ext cx="46522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Issues - Force Ranking and Deconstruct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356133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Corridor Name: _____________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895350"/>
            <a:ext cx="8332823" cy="312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How do the following issues affect you?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Development guidelines</a:t>
            </a:r>
            <a:endParaRPr lang="en-US" sz="1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Traffic</a:t>
            </a:r>
            <a:endParaRPr lang="en-US" sz="1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Parking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Community Facilities – Libraries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Parks/Green Space</a:t>
            </a:r>
            <a:endParaRPr lang="en-US" sz="1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Streetscaping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Infrastructure</a:t>
            </a:r>
            <a:endParaRPr lang="en-US" sz="1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Public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Other </a:t>
            </a:r>
            <a:r>
              <a:rPr lang="en-US" sz="1200" dirty="0">
                <a:solidFill>
                  <a:schemeClr val="tx1"/>
                </a:solidFill>
              </a:rPr>
              <a:t>- Issues mentioned in earlier discussion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Rank these issues based on importance to </a:t>
            </a:r>
            <a:r>
              <a:rPr lang="en-US" sz="1200" dirty="0" smtClean="0">
                <a:solidFill>
                  <a:schemeClr val="tx1"/>
                </a:solidFill>
              </a:rPr>
              <a:t>you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Prioritize which issue you would like to “fix” </a:t>
            </a:r>
            <a:r>
              <a:rPr lang="en-US" sz="1200" dirty="0" smtClean="0">
                <a:solidFill>
                  <a:schemeClr val="tx1"/>
                </a:solidFill>
              </a:rPr>
              <a:t>first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How would you like the issue “fixed”</a:t>
            </a:r>
          </a:p>
        </p:txBody>
      </p:sp>
    </p:spTree>
    <p:extLst>
      <p:ext uri="{BB962C8B-B14F-4D97-AF65-F5344CB8AC3E}">
        <p14:creationId xmlns:p14="http://schemas.microsoft.com/office/powerpoint/2010/main" val="34057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&amp; </a:t>
            </a:r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501(c)(3)</a:t>
            </a:r>
          </a:p>
          <a:p>
            <a:pPr lvl="1"/>
            <a:r>
              <a:rPr lang="en-US" dirty="0" smtClean="0"/>
              <a:t>All volunteer</a:t>
            </a:r>
          </a:p>
          <a:p>
            <a:pPr lvl="1"/>
            <a:r>
              <a:rPr lang="en-US" dirty="0" smtClean="0"/>
              <a:t>Resident-focused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Neighbors of West Loop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3950"/>
            <a:ext cx="467576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Giving stronger voice to residents</a:t>
            </a:r>
          </a:p>
          <a:p>
            <a:pPr lvl="1"/>
            <a:r>
              <a:rPr lang="en-US" dirty="0" smtClean="0"/>
              <a:t>Philanthropy and park beautification projects</a:t>
            </a:r>
          </a:p>
          <a:p>
            <a:pPr lvl="1"/>
            <a:r>
              <a:rPr lang="en-US" dirty="0" smtClean="0"/>
              <a:t>Hosting local events, e.g., West Loop Craft Beer Fest</a:t>
            </a:r>
          </a:p>
          <a:p>
            <a:pPr lvl="1"/>
            <a:r>
              <a:rPr lang="en-US" dirty="0" smtClean="0"/>
              <a:t>Keeping the community informed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Neighbors of West Loop</a:t>
            </a:r>
          </a:p>
        </p:txBody>
      </p:sp>
      <p:pic>
        <p:nvPicPr>
          <p:cNvPr id="4" name="Picture 4" descr="https://scontent.ford1-1.fna.fbcdn.net/v/t1.0-9/12987067_974799575944862_1533428143795256015_n.jpg?oh=e5b794572306b15a1f511aec335a4922&amp;oe=580AAC1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t="11500" r="11275" b="4498"/>
          <a:stretch/>
        </p:blipFill>
        <p:spPr bwMode="auto">
          <a:xfrm>
            <a:off x="6446520" y="2902048"/>
            <a:ext cx="246888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content.ford1-1.fna.fbcdn.net/t31.0-8/12186693_886285638129590_4690024077369794562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4150"/>
            <a:ext cx="304661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content.ford1-1.fna.fbcdn.net/v/t1.0-9/10408957_627326307358859_3305143904649546291_n.jpg?oh=4b4c681047814b57d0edfa5feb859069&amp;oe=580CF8D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71916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95750"/>
            <a:ext cx="1627223" cy="914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7200" y="896183"/>
            <a:ext cx="788049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u="sng" dirty="0"/>
              <a:t>Mission</a:t>
            </a:r>
            <a:r>
              <a:rPr lang="en-US" dirty="0"/>
              <a:t> of Neighbors of West Loop:  </a:t>
            </a:r>
          </a:p>
          <a:p>
            <a:pPr lvl="1"/>
            <a:r>
              <a:rPr lang="en-US" dirty="0"/>
              <a:t>To enhance the quality of life for residents and neighbors of Chicago’s greater West Loop Community. We engage those who want to participate in positive collaboration for improving our vibrant neighborhoods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Vision</a:t>
            </a:r>
            <a:r>
              <a:rPr lang="en-US" dirty="0"/>
              <a:t> of Neighbors of West Loop:</a:t>
            </a:r>
          </a:p>
          <a:p>
            <a:pPr lvl="1"/>
            <a:r>
              <a:rPr lang="en-US" i="1" dirty="0"/>
              <a:t>To be the “</a:t>
            </a:r>
            <a:r>
              <a:rPr lang="en-US" i="1" dirty="0" smtClean="0"/>
              <a:t>NOWL </a:t>
            </a:r>
            <a:r>
              <a:rPr lang="en-US" i="1" dirty="0"/>
              <a:t>Neighborhood Plan”</a:t>
            </a:r>
          </a:p>
          <a:p>
            <a:pPr lvl="1"/>
            <a:endParaRPr lang="en-US" sz="800" dirty="0"/>
          </a:p>
          <a:p>
            <a:pPr lvl="1"/>
            <a:r>
              <a:rPr lang="en-US" sz="1400" dirty="0"/>
              <a:t>Purpose:  to articulate the concerns and desires of the West Loop community regarding preservation/enhancement of the features and attributes of the West Loop that have attracted interest from investors/developers of residential projects and commercial enterprises as well as interest from individuals seeking the urban life-style as residents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253484"/>
            <a:ext cx="840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Neighbors of West Loop Mission and Vision Statements</a:t>
            </a:r>
          </a:p>
        </p:txBody>
      </p:sp>
      <p:pic>
        <p:nvPicPr>
          <p:cNvPr id="25" name="Picture 24" descr="C:\Users\Dell\AppData\Local\Microsoft\Windows\INetCache\IE\9YTXU35N\raemi-Check-mark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" y="819150"/>
            <a:ext cx="34861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146685" y="819150"/>
            <a:ext cx="310515" cy="32385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5734" y="2495550"/>
            <a:ext cx="310515" cy="32385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8394" y="2518975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35510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0" y="590551"/>
            <a:ext cx="4648200" cy="20962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Neighborhood Plan Background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197864"/>
            <a:ext cx="32544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West Redevelopment Plan (1969)</a:t>
            </a:r>
          </a:p>
          <a:p>
            <a:r>
              <a:rPr lang="en-US" dirty="0" smtClean="0"/>
              <a:t>Madison-Racine Redevelopment Plan (1979)</a:t>
            </a:r>
          </a:p>
          <a:p>
            <a:r>
              <a:rPr lang="en-US" dirty="0" smtClean="0"/>
              <a:t>West Loop Adaptive Reuse Analysis (1983)</a:t>
            </a:r>
          </a:p>
          <a:p>
            <a:r>
              <a:rPr lang="en-US" dirty="0" smtClean="0"/>
              <a:t>West Loop Task Force Report (1985)</a:t>
            </a:r>
          </a:p>
          <a:p>
            <a:r>
              <a:rPr lang="en-US" dirty="0"/>
              <a:t>Near </a:t>
            </a:r>
            <a:r>
              <a:rPr lang="en-US" dirty="0" smtClean="0"/>
              <a:t>West </a:t>
            </a:r>
            <a:r>
              <a:rPr lang="en-US" dirty="0"/>
              <a:t>(1994</a:t>
            </a:r>
            <a:r>
              <a:rPr lang="en-US" dirty="0" smtClean="0"/>
              <a:t>) and Central West </a:t>
            </a:r>
            <a:r>
              <a:rPr lang="en-US" dirty="0"/>
              <a:t>(</a:t>
            </a:r>
            <a:r>
              <a:rPr lang="en-US" dirty="0" smtClean="0"/>
              <a:t>1999) Redevelopment </a:t>
            </a:r>
            <a:r>
              <a:rPr lang="en-US" dirty="0"/>
              <a:t>Project Area </a:t>
            </a:r>
            <a:r>
              <a:rPr lang="en-US" dirty="0" smtClean="0"/>
              <a:t>TIF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Prior Studie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2698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West Side Area Land Use Plan (2000)</a:t>
            </a:r>
          </a:p>
          <a:p>
            <a:r>
              <a:rPr lang="en-US" dirty="0" smtClean="0"/>
              <a:t>Central Area Action Plan (2009)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Prior Studie</a:t>
            </a:r>
            <a:r>
              <a:rPr lang="en-US" dirty="0"/>
              <a:t>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90750"/>
            <a:ext cx="4572000" cy="261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19349"/>
            <a:ext cx="3657600" cy="1908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6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Promote </a:t>
            </a:r>
            <a:r>
              <a:rPr lang="en-US" dirty="0"/>
              <a:t>“low to moderate density</a:t>
            </a:r>
            <a:r>
              <a:rPr lang="en-US" dirty="0" smtClean="0"/>
              <a:t>” </a:t>
            </a:r>
            <a:r>
              <a:rPr lang="en-US" b="1" dirty="0" smtClean="0"/>
              <a:t>residential development</a:t>
            </a:r>
            <a:endParaRPr lang="en-US" dirty="0" smtClean="0"/>
          </a:p>
          <a:p>
            <a:r>
              <a:rPr lang="en-US" dirty="0" smtClean="0"/>
              <a:t>Create “strategically located off-street, shared </a:t>
            </a:r>
            <a:r>
              <a:rPr lang="en-US" b="1" dirty="0" smtClean="0"/>
              <a:t>parking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Neighborhood-oriented </a:t>
            </a:r>
            <a:r>
              <a:rPr lang="en-US" b="1" dirty="0" smtClean="0"/>
              <a:t>retail</a:t>
            </a:r>
            <a:endParaRPr lang="en-US" dirty="0" smtClean="0"/>
          </a:p>
          <a:p>
            <a:r>
              <a:rPr lang="en-US" dirty="0" smtClean="0"/>
              <a:t>Discourage uses that conflict with </a:t>
            </a:r>
            <a:r>
              <a:rPr lang="en-US" b="1" dirty="0" smtClean="0"/>
              <a:t>pedestrian activity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West Side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53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1810</TotalTime>
  <Words>1202</Words>
  <Application>Microsoft Office PowerPoint</Application>
  <PresentationFormat>On-screen Show (16:9)</PresentationFormat>
  <Paragraphs>293</Paragraphs>
  <Slides>26</Slides>
  <Notes>26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NOWL  Neighborhood Plan Loop Corridor Focus Group August 15, 2016</vt:lpstr>
      <vt:lpstr>Meeting Goals</vt:lpstr>
      <vt:lpstr>Neighbors of West Loop</vt:lpstr>
      <vt:lpstr>Neighbors of West Loop</vt:lpstr>
      <vt:lpstr>PowerPoint Presentation</vt:lpstr>
      <vt:lpstr>Neighborhood Plan Background</vt:lpstr>
      <vt:lpstr>Review of Prior Studies</vt:lpstr>
      <vt:lpstr>Review of Prior Studies</vt:lpstr>
      <vt:lpstr>Near West Side Plan</vt:lpstr>
      <vt:lpstr>Near West Side Plan</vt:lpstr>
      <vt:lpstr>Central Area Plan</vt:lpstr>
      <vt:lpstr>NOWL Neighborhood Plan</vt:lpstr>
      <vt:lpstr>NOWL Neighborhood Plan</vt:lpstr>
      <vt:lpstr>Group Discussion</vt:lpstr>
      <vt:lpstr>Discussion Topics</vt:lpstr>
      <vt:lpstr>Discussion Approach</vt:lpstr>
      <vt:lpstr>PowerPoint Presentation</vt:lpstr>
      <vt:lpstr>PowerPoint Presentation</vt:lpstr>
      <vt:lpstr>PowerPoint Presentation</vt:lpstr>
      <vt:lpstr>PowerPoint Presentation</vt:lpstr>
      <vt:lpstr>Next Steps</vt:lpstr>
      <vt:lpstr>Neighbors of West Loop</vt:lpstr>
      <vt:lpstr>PowerPoint Presentation</vt:lpstr>
      <vt:lpstr>Thank you for your participation!</vt:lpstr>
      <vt:lpstr>PowerPoint Presentation</vt:lpstr>
      <vt:lpstr>PowerPoint Presentation</vt:lpstr>
    </vt:vector>
  </TitlesOfParts>
  <Company>URS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Meeting</dc:title>
  <dc:creator>Matthew Letourneau</dc:creator>
  <cp:lastModifiedBy>Matthew Letourneau</cp:lastModifiedBy>
  <cp:revision>113</cp:revision>
  <cp:lastPrinted>2016-08-01T17:46:25Z</cp:lastPrinted>
  <dcterms:created xsi:type="dcterms:W3CDTF">2016-05-20T03:22:25Z</dcterms:created>
  <dcterms:modified xsi:type="dcterms:W3CDTF">2016-08-09T19:37:57Z</dcterms:modified>
</cp:coreProperties>
</file>